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  <p:sldMasterId id="2147485448" r:id="rId2"/>
  </p:sldMasterIdLst>
  <p:notesMasterIdLst>
    <p:notesMasterId r:id="rId8"/>
  </p:notesMasterIdLst>
  <p:handoutMasterIdLst>
    <p:handoutMasterId r:id="rId9"/>
  </p:handoutMasterIdLst>
  <p:sldIdLst>
    <p:sldId id="328" r:id="rId3"/>
    <p:sldId id="320" r:id="rId4"/>
    <p:sldId id="329" r:id="rId5"/>
    <p:sldId id="330" r:id="rId6"/>
    <p:sldId id="331" r:id="rId7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11" autoAdjust="0"/>
    <p:restoredTop sz="91381" autoAdjust="0"/>
  </p:normalViewPr>
  <p:slideViewPr>
    <p:cSldViewPr>
      <p:cViewPr>
        <p:scale>
          <a:sx n="110" d="100"/>
          <a:sy n="110" d="100"/>
        </p:scale>
        <p:origin x="7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2952" y="-114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777C9A0-CCC2-4013-89C6-6DE1D0FD3F44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7772FF4-E441-4DAE-B0A9-115687F86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70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7B389AB-B4A9-4971-85CC-CF580B1D1BB8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2528" tIns="46264" rIns="92528" bIns="4626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DBDB06C-6B27-49E1-A4F0-3D0E78E65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0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19400"/>
            <a:ext cx="9144000" cy="198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7" descr="ITA Emblem BLK HORZ MAS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3390900"/>
            <a:ext cx="20939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95400" y="457200"/>
            <a:ext cx="4648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smtClean="0"/>
              <a:t>U.S.-Singapore Third Country Training Program (TCTP)</a:t>
            </a: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0"/>
            <a:ext cx="30940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3094038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Y:\DSCT\images\Bayonn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86325"/>
            <a:ext cx="31146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6629400" cy="1676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31943-6352-43CA-BD3B-E87984602059}" type="datetime1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</a:p>
        </p:txBody>
      </p:sp>
      <p:sp>
        <p:nvSpPr>
          <p:cNvPr id="12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78C48-95D7-42F3-88C5-01B762BAD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A0E03-4CE9-40BE-9081-1186158FFBFD}" type="datetime1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13857-E13E-4124-9501-EF147E7E2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9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B2C9-871E-4006-A54E-1DF679C2EF93}" type="datetime1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85AC3-B58B-45C5-9767-F32181452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65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19400"/>
            <a:ext cx="9144000" cy="198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7" descr="ITA Emblem BLK HORZ MAS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3390900"/>
            <a:ext cx="20939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95400" y="457200"/>
            <a:ext cx="4648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prstClr val="black"/>
                </a:solidFill>
              </a:rPr>
              <a:t>U.S.-Singapore Third Country Training Program (TCTP)</a:t>
            </a: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0"/>
            <a:ext cx="30940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3094038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Y:\DSCT\images\Bayonn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86325"/>
            <a:ext cx="31146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6629400" cy="1676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5EAAD03C-142E-4D63-8EC6-382448890F92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  <a:endParaRPr lang="en-US" dirty="0"/>
          </a:p>
        </p:txBody>
      </p:sp>
      <p:sp>
        <p:nvSpPr>
          <p:cNvPr id="12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65F39E73-0864-4EF9-A6EB-09D047891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0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0" y="0"/>
            <a:ext cx="16878300" cy="839788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165100"/>
            <a:ext cx="1811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rgbClr val="FFFFFF"/>
                </a:solidFill>
              </a:rPr>
              <a:t>U.S. Department of Commerce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rgbClr val="FFFFFF"/>
                </a:solidFill>
              </a:rPr>
              <a:t>International Trade Administration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9788"/>
            <a:ext cx="8229600" cy="1217612"/>
          </a:xfrm>
        </p:spPr>
        <p:txBody>
          <a:bodyPr/>
          <a:lstStyle>
            <a:lvl1pPr>
              <a:lnSpc>
                <a:spcPct val="100000"/>
              </a:lnSpc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5EAAD03C-142E-4D63-8EC6-382448890F92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21C0A02E-0118-49A1-8F16-8E59292DC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025650" y="6356350"/>
            <a:ext cx="5243513" cy="365125"/>
          </a:xfrm>
        </p:spPr>
        <p:txBody>
          <a:bodyPr/>
          <a:lstStyle>
            <a:lvl1pPr algn="l" fontAlgn="base">
              <a:spcBef>
                <a:spcPct val="0"/>
              </a:spcBef>
              <a:spcAft>
                <a:spcPct val="0"/>
              </a:spcAft>
              <a:defRPr sz="1200">
                <a:solidFill>
                  <a:prstClr val="white">
                    <a:lumMod val="75000"/>
                  </a:prstClr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8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6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4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5EAAD03C-142E-4D63-8EC6-382448890F92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FB52E7C7-DCAF-4BA4-A9A1-07D9CA6BD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87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 flipV="1">
            <a:off x="0" y="0"/>
            <a:ext cx="16878300" cy="839788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165100"/>
            <a:ext cx="1811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rgbClr val="FFFFFF"/>
                </a:solidFill>
              </a:rPr>
              <a:t>U.S. Department of Commerce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rgbClr val="FFFFFF"/>
                </a:solidFill>
              </a:rPr>
              <a:t>International Trade Administration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9788"/>
            <a:ext cx="8229600" cy="1141412"/>
          </a:xfrm>
        </p:spPr>
        <p:txBody>
          <a:bodyPr/>
          <a:lstStyle>
            <a:lvl1pPr>
              <a:lnSpc>
                <a:spcPct val="100000"/>
              </a:lnSpc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981200"/>
            <a:ext cx="4041648" cy="4145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5EAAD03C-142E-4D63-8EC6-382448890F92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8E9A12E2-3209-43EE-A259-106AA431B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53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5EAAD03C-142E-4D63-8EC6-382448890F92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BA09353A-3E3D-419D-9C34-9FB8F212B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62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5EAAD03C-142E-4D63-8EC6-382448890F92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600F53F6-025B-4160-BEFE-934309122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2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5EAAD03C-142E-4D63-8EC6-382448890F92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B2718B5A-1212-493D-BE52-E31FADD1D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92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9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5EAAD03C-142E-4D63-8EC6-382448890F92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0DEAD3A2-FBC0-4D89-995F-930C3C91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0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0" y="0"/>
            <a:ext cx="16878300" cy="839788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165100"/>
            <a:ext cx="1811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FFFFFF"/>
                </a:solidFill>
              </a:rPr>
              <a:t>U.S. Department of Commerce</a:t>
            </a:r>
          </a:p>
          <a:p>
            <a:pPr eaLnBrk="1" hangingPunct="1">
              <a:defRPr/>
            </a:pPr>
            <a:r>
              <a:rPr lang="en-US" sz="700" smtClean="0">
                <a:solidFill>
                  <a:srgbClr val="FFFFFF"/>
                </a:solidFill>
              </a:rPr>
              <a:t>International Trade Administration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657FA-F769-43F9-94EF-BA26C6EB2F77}" type="datetime1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98ED-EDBE-414F-824C-4BC805FA1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025650" y="6356350"/>
            <a:ext cx="5243513" cy="365125"/>
          </a:xfrm>
        </p:spPr>
        <p:txBody>
          <a:bodyPr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4583558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1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5EAAD03C-142E-4D63-8EC6-382448890F92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F729F697-2ECF-46C2-AF66-99B6F1692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28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5EAAD03C-142E-4D63-8EC6-382448890F92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81F971BD-ACF5-4EE4-B3C4-3A25029F7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5EAAD03C-142E-4D63-8EC6-382448890F92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82970180-B8AA-4209-8E94-2D9A73F59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8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6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4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7B0B9-8CB3-4AA3-8B5B-0A2FD5926E2C}" type="datetime1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9C96-A9FE-4DBB-B736-CDDF0828A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6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 flipV="1">
            <a:off x="0" y="0"/>
            <a:ext cx="16878300" cy="839788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165100"/>
            <a:ext cx="1811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FFFFFF"/>
                </a:solidFill>
              </a:rPr>
              <a:t>U.S. Department of Commerce</a:t>
            </a:r>
          </a:p>
          <a:p>
            <a:pPr eaLnBrk="1" hangingPunct="1">
              <a:defRPr/>
            </a:pPr>
            <a:r>
              <a:rPr lang="en-US" sz="700" smtClean="0">
                <a:solidFill>
                  <a:srgbClr val="FFFFFF"/>
                </a:solidFill>
              </a:rPr>
              <a:t>International Trade Administration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B6266-F421-4AAF-95CE-2275E9C06721}" type="datetime1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C94F6-1BA3-4DC1-886D-0BB43EF14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0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6A372-78C4-44D9-B50B-702BFD2E5A9A}" type="datetime1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C8BFE-298A-42D3-8A62-3745A1AF7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7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6753-4333-4A30-8524-A5BA0DC3AA83}" type="datetime1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B1E71-90B0-4F97-B38D-C50472F6D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9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FD6C0-1D76-4603-BB37-153AE9814DA3}" type="datetime1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C2792-F79B-4C64-8EF5-7BDC13F88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4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9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C4894-EC3A-4C7F-8909-8C9A71196402}" type="datetime1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B7C26-2AF7-4E23-8F43-7AEC71BC4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5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1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16064-CD4E-4211-B844-405979ABF081}" type="datetime1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CC3D2-5796-4082-8CA2-0C3EECC7E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1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91400" y="6356350"/>
            <a:ext cx="10572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E2B4A67-0515-4595-8D45-6D9217F966FC}" type="datetime1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3263" y="6356350"/>
            <a:ext cx="51974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C482901-AF65-40B1-8283-5F79B1D78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3" r:id="rId1"/>
    <p:sldLayoutId id="2147486494" r:id="rId2"/>
    <p:sldLayoutId id="2147486495" r:id="rId3"/>
    <p:sldLayoutId id="2147486496" r:id="rId4"/>
    <p:sldLayoutId id="2147486486" r:id="rId5"/>
    <p:sldLayoutId id="2147486487" r:id="rId6"/>
    <p:sldLayoutId id="2147486488" r:id="rId7"/>
    <p:sldLayoutId id="2147486489" r:id="rId8"/>
    <p:sldLayoutId id="2147486490" r:id="rId9"/>
    <p:sldLayoutId id="2147486491" r:id="rId10"/>
    <p:sldLayoutId id="214748649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91400" y="6356350"/>
            <a:ext cx="10572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5EAAD03C-142E-4D63-8EC6-382448890F92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3263" y="6356350"/>
            <a:ext cx="51974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lumMod val="75000"/>
                  </a:prst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U.S. Department of Commerce | International Trade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C20B9133-220D-41C3-8F24-98C8DAC0D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0" r:id="rId1"/>
    <p:sldLayoutId id="2147486511" r:id="rId2"/>
    <p:sldLayoutId id="2147486512" r:id="rId3"/>
    <p:sldLayoutId id="2147486513" r:id="rId4"/>
    <p:sldLayoutId id="2147486514" r:id="rId5"/>
    <p:sldLayoutId id="2147486515" r:id="rId6"/>
    <p:sldLayoutId id="2147486516" r:id="rId7"/>
    <p:sldLayoutId id="2147486517" r:id="rId8"/>
    <p:sldLayoutId id="2147486518" r:id="rId9"/>
    <p:sldLayoutId id="2147486519" r:id="rId10"/>
    <p:sldLayoutId id="214748652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74354"/>
            <a:ext cx="8915400" cy="1676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 </a:t>
            </a:r>
            <a:r>
              <a:rPr lang="en-US" sz="2200" dirty="0" smtClean="0"/>
              <a:t>Freight Policy and Movement Subcommittee Recommendation</a:t>
            </a:r>
            <a:br>
              <a:rPr lang="en-US" sz="2200" dirty="0" smtClean="0"/>
            </a:br>
            <a:r>
              <a:rPr lang="en-US" sz="2200" dirty="0" smtClean="0"/>
              <a:t>Improving </a:t>
            </a:r>
            <a:r>
              <a:rPr lang="en-US" sz="2200" dirty="0"/>
              <a:t>U.S. Supply Chain Competitiveness through Freight Policy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Advisory Committee on Supply Chain Competitiveness</a:t>
            </a:r>
            <a:br>
              <a:rPr lang="en-US" sz="2200" dirty="0" smtClean="0"/>
            </a:br>
            <a:r>
              <a:rPr lang="en-US" sz="2200" dirty="0" smtClean="0"/>
              <a:t>DRAFT June </a:t>
            </a:r>
            <a:r>
              <a:rPr lang="en-US" sz="2200" dirty="0" smtClean="0"/>
              <a:t>10, 2014</a:t>
            </a:r>
            <a:endParaRPr lang="en-US" sz="2200" dirty="0"/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595959"/>
                </a:solidFill>
                <a:latin typeface="Century Gothic" pitchFamily="34" charset="0"/>
              </a:rPr>
              <a:t>6/10/2014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608C10-6DE6-4941-986C-05134002EC2C}" type="slidenum">
              <a:rPr lang="en-US" altLang="en-US" smtClean="0">
                <a:solidFill>
                  <a:srgbClr val="595959"/>
                </a:solidFill>
                <a:latin typeface="Century Gothic" pitchFamily="34" charset="0"/>
              </a:rPr>
              <a:pPr eaLnBrk="1" hangingPunct="1"/>
              <a:t>1</a:t>
            </a:fld>
            <a:endParaRPr lang="en-US" altLang="en-US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33798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mtClean="0">
                <a:solidFill>
                  <a:srgbClr val="BFBFBF"/>
                </a:solidFill>
                <a:latin typeface="Century Gothic" pitchFamily="34" charset="0"/>
              </a:rPr>
              <a:t>U.S. Department of Commerce | International Trade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96428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/>
              <a:t>Subcommittee </a:t>
            </a:r>
            <a:r>
              <a:rPr lang="en-US" altLang="en-US" dirty="0" smtClean="0"/>
              <a:t>has adopted the following recommendation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 Subcommittee recommends </a:t>
            </a:r>
            <a:r>
              <a:rPr lang="en-US" altLang="en-US" dirty="0"/>
              <a:t>that the Advisory Committee approve and forward </a:t>
            </a:r>
            <a:r>
              <a:rPr lang="en-US" altLang="en-US" dirty="0" smtClean="0"/>
              <a:t>it to </a:t>
            </a:r>
            <a:r>
              <a:rPr lang="en-US" altLang="en-US" dirty="0"/>
              <a:t>the Secretary of Commerce, for distribution to the Administration and appropriate Federal </a:t>
            </a:r>
            <a:r>
              <a:rPr lang="en-US" altLang="en-US" dirty="0" smtClean="0"/>
              <a:t>agencies</a:t>
            </a:r>
          </a:p>
          <a:p>
            <a:pPr marL="0" indent="0" algn="ctr" eaLnBrk="1" hangingPunct="1">
              <a:buNone/>
            </a:pPr>
            <a:endParaRPr lang="en-US" altLang="en-US" dirty="0" smtClean="0"/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595959"/>
                </a:solidFill>
                <a:latin typeface="Century Gothic" pitchFamily="34" charset="0"/>
              </a:rPr>
              <a:t>DRAFT</a:t>
            </a:r>
          </a:p>
          <a:p>
            <a:pPr eaLnBrk="1" hangingPunct="1"/>
            <a:r>
              <a:rPr lang="en-US" altLang="en-US" dirty="0" smtClean="0">
                <a:solidFill>
                  <a:srgbClr val="595959"/>
                </a:solidFill>
                <a:latin typeface="Century Gothic" pitchFamily="34" charset="0"/>
              </a:rPr>
              <a:t>6/10/2014</a:t>
            </a:r>
            <a:endParaRPr lang="en-US" altLang="en-US" dirty="0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608C10-6DE6-4941-986C-05134002EC2C}" type="slidenum">
              <a:rPr lang="en-US" altLang="en-US" smtClean="0">
                <a:solidFill>
                  <a:srgbClr val="595959"/>
                </a:solidFill>
                <a:latin typeface="Century Gothic" pitchFamily="34" charset="0"/>
              </a:rPr>
              <a:pPr eaLnBrk="1" hangingPunct="1"/>
              <a:t>2</a:t>
            </a:fld>
            <a:endParaRPr lang="en-US" altLang="en-US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33798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mtClean="0">
                <a:solidFill>
                  <a:srgbClr val="BFBFBF"/>
                </a:solidFill>
                <a:latin typeface="Century Gothic" pitchFamily="34" charset="0"/>
              </a:rPr>
              <a:t>U.S. Department of Commerce | International Trade Administration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 Subcommittee Recommendation</a:t>
            </a:r>
            <a:endParaRPr lang="en-US" sz="3200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Use </a:t>
            </a:r>
            <a:r>
              <a:rPr lang="en-US" altLang="en-US" dirty="0"/>
              <a:t>supply chain performance measures when making public policy and investment </a:t>
            </a:r>
            <a:r>
              <a:rPr lang="en-US" altLang="en-US" dirty="0" smtClean="0"/>
              <a:t>decisions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Use travel time, travel time reliability, and cost as the key measures of supply chain </a:t>
            </a:r>
            <a:r>
              <a:rPr lang="en-US" altLang="en-US" dirty="0" smtClean="0"/>
              <a:t>performance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Develop </a:t>
            </a:r>
            <a:r>
              <a:rPr lang="en-US" altLang="en-US" dirty="0"/>
              <a:t>analytical tools to measure end-to-end supply chain performance, and information dissemination mechanisms to deliver this to </a:t>
            </a:r>
            <a:r>
              <a:rPr lang="en-US" altLang="en-US" dirty="0" smtClean="0"/>
              <a:t>stakeholders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595959"/>
                </a:solidFill>
                <a:latin typeface="Century Gothic" pitchFamily="34" charset="0"/>
              </a:rPr>
              <a:t>DRAFT</a:t>
            </a:r>
          </a:p>
          <a:p>
            <a:pPr eaLnBrk="1" hangingPunct="1"/>
            <a:r>
              <a:rPr lang="en-US" altLang="en-US" dirty="0" smtClean="0">
                <a:solidFill>
                  <a:srgbClr val="595959"/>
                </a:solidFill>
                <a:latin typeface="Century Gothic" pitchFamily="34" charset="0"/>
              </a:rPr>
              <a:t>6/10/2014</a:t>
            </a:r>
            <a:endParaRPr lang="en-US" altLang="en-US" dirty="0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608C10-6DE6-4941-986C-05134002EC2C}" type="slidenum">
              <a:rPr lang="en-US" altLang="en-US" smtClean="0">
                <a:solidFill>
                  <a:srgbClr val="595959"/>
                </a:solidFill>
                <a:latin typeface="Century Gothic" pitchFamily="34" charset="0"/>
              </a:rPr>
              <a:pPr eaLnBrk="1" hangingPunct="1"/>
              <a:t>3</a:t>
            </a:fld>
            <a:endParaRPr lang="en-US" altLang="en-US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33798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mtClean="0">
                <a:solidFill>
                  <a:srgbClr val="BFBFBF"/>
                </a:solidFill>
                <a:latin typeface="Century Gothic" pitchFamily="34" charset="0"/>
              </a:rPr>
              <a:t>U.S. Department of Commerce | International Trade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38868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 Subcommittee Recommendation</a:t>
            </a:r>
            <a:endParaRPr lang="en-US" sz="3200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Use </a:t>
            </a:r>
            <a:r>
              <a:rPr lang="en-US" altLang="en-US" dirty="0"/>
              <a:t>supply chain performance measures at </a:t>
            </a:r>
            <a:r>
              <a:rPr lang="en-US" altLang="en-US" dirty="0" smtClean="0"/>
              <a:t>the</a:t>
            </a:r>
            <a:endParaRPr lang="en-US" altLang="en-US" dirty="0"/>
          </a:p>
          <a:p>
            <a:pPr lvl="3" eaLnBrk="1" hangingPunct="1"/>
            <a:r>
              <a:rPr lang="en-US" altLang="en-US" sz="2400" dirty="0" smtClean="0"/>
              <a:t>Industry </a:t>
            </a:r>
            <a:r>
              <a:rPr lang="en-US" altLang="en-US" sz="2400" dirty="0"/>
              <a:t>level</a:t>
            </a:r>
          </a:p>
          <a:p>
            <a:pPr lvl="3" eaLnBrk="1" hangingPunct="1"/>
            <a:r>
              <a:rPr lang="en-US" altLang="en-US" sz="2400" dirty="0" smtClean="0"/>
              <a:t>Metropolitan </a:t>
            </a:r>
            <a:r>
              <a:rPr lang="en-US" altLang="en-US" sz="2400" dirty="0"/>
              <a:t>level</a:t>
            </a:r>
          </a:p>
          <a:p>
            <a:pPr lvl="3" eaLnBrk="1" hangingPunct="1"/>
            <a:r>
              <a:rPr lang="en-US" altLang="en-US" sz="2400" dirty="0" smtClean="0"/>
              <a:t>State </a:t>
            </a:r>
            <a:r>
              <a:rPr lang="en-US" altLang="en-US" sz="2400" dirty="0"/>
              <a:t>and multijurisdictional level</a:t>
            </a:r>
          </a:p>
          <a:p>
            <a:pPr lvl="3" eaLnBrk="1" hangingPunct="1"/>
            <a:r>
              <a:rPr lang="en-US" altLang="en-US" sz="2400" dirty="0" smtClean="0"/>
              <a:t>National </a:t>
            </a:r>
            <a:r>
              <a:rPr lang="en-US" altLang="en-US" sz="2400" dirty="0"/>
              <a:t>level, and </a:t>
            </a:r>
          </a:p>
          <a:p>
            <a:pPr lvl="3" eaLnBrk="1" hangingPunct="1"/>
            <a:r>
              <a:rPr lang="en-US" altLang="en-US" sz="2400" dirty="0" smtClean="0"/>
              <a:t>North </a:t>
            </a:r>
            <a:r>
              <a:rPr lang="en-US" altLang="en-US" sz="2400" dirty="0"/>
              <a:t>American </a:t>
            </a:r>
            <a:r>
              <a:rPr lang="en-US" altLang="en-US" sz="2400" dirty="0" smtClean="0"/>
              <a:t>level</a:t>
            </a:r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dirty="0" smtClean="0"/>
              <a:t>to </a:t>
            </a:r>
            <a:r>
              <a:rPr lang="en-US" altLang="en-US" dirty="0"/>
              <a:t>make strategic investment decisions that improve U.S. supply chain </a:t>
            </a:r>
            <a:r>
              <a:rPr lang="en-US" altLang="en-US" dirty="0" smtClean="0"/>
              <a:t>competitiveness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595959"/>
                </a:solidFill>
                <a:latin typeface="Century Gothic" pitchFamily="34" charset="0"/>
              </a:rPr>
              <a:t>DRAFT</a:t>
            </a:r>
          </a:p>
          <a:p>
            <a:pPr eaLnBrk="1" hangingPunct="1"/>
            <a:r>
              <a:rPr lang="en-US" altLang="en-US" dirty="0" smtClean="0">
                <a:solidFill>
                  <a:srgbClr val="595959"/>
                </a:solidFill>
                <a:latin typeface="Century Gothic" pitchFamily="34" charset="0"/>
              </a:rPr>
              <a:t>6/10/2014</a:t>
            </a:r>
            <a:endParaRPr lang="en-US" altLang="en-US" dirty="0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608C10-6DE6-4941-986C-05134002EC2C}" type="slidenum">
              <a:rPr lang="en-US" altLang="en-US" smtClean="0">
                <a:solidFill>
                  <a:srgbClr val="595959"/>
                </a:solidFill>
                <a:latin typeface="Century Gothic" pitchFamily="34" charset="0"/>
              </a:rPr>
              <a:pPr eaLnBrk="1" hangingPunct="1"/>
              <a:t>4</a:t>
            </a:fld>
            <a:endParaRPr lang="en-US" altLang="en-US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33798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mtClean="0">
                <a:solidFill>
                  <a:srgbClr val="BFBFBF"/>
                </a:solidFill>
                <a:latin typeface="Century Gothic" pitchFamily="34" charset="0"/>
              </a:rPr>
              <a:t>U.S. Department of Commerce | International Trade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5536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 Next Steps</a:t>
            </a:r>
            <a:endParaRPr lang="en-US" sz="3200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If Committee consensus is reached today, the recommendation will be further reviewed during the next Subcommittee call (scheduled for late July 2014)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 final version of the recommendation will be presented for Committee discussion and deliberation at the next Committee meeting (scheduled for September 11, 2014)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mtClean="0">
                <a:solidFill>
                  <a:srgbClr val="595959"/>
                </a:solidFill>
                <a:latin typeface="Century Gothic" pitchFamily="34" charset="0"/>
              </a:rPr>
              <a:t>DRAFT</a:t>
            </a:r>
          </a:p>
          <a:p>
            <a:pPr eaLnBrk="1" hangingPunct="1"/>
            <a:r>
              <a:rPr lang="en-US" altLang="en-US" smtClean="0">
                <a:solidFill>
                  <a:srgbClr val="595959"/>
                </a:solidFill>
                <a:latin typeface="Century Gothic" pitchFamily="34" charset="0"/>
              </a:rPr>
              <a:t>6/10/2014</a:t>
            </a:r>
            <a:endParaRPr lang="en-US" altLang="en-US" dirty="0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608C10-6DE6-4941-986C-05134002EC2C}" type="slidenum">
              <a:rPr lang="en-US" altLang="en-US" smtClean="0">
                <a:solidFill>
                  <a:srgbClr val="595959"/>
                </a:solidFill>
                <a:latin typeface="Century Gothic" pitchFamily="34" charset="0"/>
              </a:rPr>
              <a:pPr eaLnBrk="1" hangingPunct="1"/>
              <a:t>5</a:t>
            </a:fld>
            <a:endParaRPr lang="en-US" altLang="en-US" smtClean="0">
              <a:solidFill>
                <a:srgbClr val="595959"/>
              </a:solidFill>
              <a:latin typeface="Century Gothic" pitchFamily="34" charset="0"/>
            </a:endParaRPr>
          </a:p>
        </p:txBody>
      </p:sp>
      <p:sp>
        <p:nvSpPr>
          <p:cNvPr id="33798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mtClean="0">
                <a:solidFill>
                  <a:srgbClr val="BFBFBF"/>
                </a:solidFill>
                <a:latin typeface="Century Gothic" pitchFamily="34" charset="0"/>
              </a:rPr>
              <a:t>U.S. Department of Commerce | International Trade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7640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 Presentation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ew Presentation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Presentation Theme</Template>
  <TotalTime>4818</TotalTime>
  <Words>244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New Presentation Theme</vt:lpstr>
      <vt:lpstr>1_New Presentation Theme</vt:lpstr>
      <vt:lpstr> Freight Policy and Movement Subcommittee Recommendation Improving U.S. Supply Chain Competitiveness through Freight Policy Advisory Committee on Supply Chain Competitiveness DRAFT June 10, 2014</vt:lpstr>
      <vt:lpstr>Introduction</vt:lpstr>
      <vt:lpstr> Subcommittee Recommendation</vt:lpstr>
      <vt:lpstr> Subcommittee Recommendation</vt:lpstr>
      <vt:lpstr> 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Long</dc:creator>
  <cp:lastModifiedBy>Russell Adise</cp:lastModifiedBy>
  <cp:revision>355</cp:revision>
  <cp:lastPrinted>2013-01-04T21:26:17Z</cp:lastPrinted>
  <dcterms:created xsi:type="dcterms:W3CDTF">2010-12-13T01:01:53Z</dcterms:created>
  <dcterms:modified xsi:type="dcterms:W3CDTF">2014-06-10T06:43:34Z</dcterms:modified>
</cp:coreProperties>
</file>